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7" r:id="rId2"/>
    <p:sldId id="271" r:id="rId3"/>
    <p:sldId id="272" r:id="rId4"/>
    <p:sldId id="274" r:id="rId5"/>
    <p:sldId id="278" r:id="rId6"/>
    <p:sldId id="275" r:id="rId7"/>
    <p:sldId id="279" r:id="rId8"/>
  </p:sldIdLst>
  <p:sldSz cx="12192000" cy="6858000"/>
  <p:notesSz cx="6858000" cy="9144000"/>
  <p:defaultTextStyle>
    <a:defPPr rtl="0"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dz" initials="m" lastIdx="2" clrIdx="0">
    <p:extLst>
      <p:ext uri="{19B8F6BF-5375-455C-9EA6-DF929625EA0E}">
        <p15:presenceInfo xmlns:p15="http://schemas.microsoft.com/office/powerpoint/2012/main" xmlns="" userId="mird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68FE7"/>
    <a:srgbClr val="FDE4D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04" autoAdjust="0"/>
    <p:restoredTop sz="94660"/>
  </p:normalViewPr>
  <p:slideViewPr>
    <p:cSldViewPr snapToGrid="0">
      <p:cViewPr>
        <p:scale>
          <a:sx n="83" d="100"/>
          <a:sy n="83" d="100"/>
        </p:scale>
        <p:origin x="-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Čuvar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24.8.2016.</a:t>
            </a:r>
            <a:endParaRPr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24.8.2016.</a:t>
            </a:r>
            <a:endParaRPr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Kliknite da biste uredili stilove za tekst mastera</a:t>
            </a:r>
          </a:p>
          <a:p>
            <a:pPr lvl="1" rtl="0"/>
            <a:r>
              <a:t>Drugi nivo</a:t>
            </a:r>
          </a:p>
          <a:p>
            <a:pPr lvl="2" rtl="0"/>
            <a:r>
              <a:t>Treći nivo</a:t>
            </a:r>
          </a:p>
          <a:p>
            <a:pPr lvl="3" rtl="0"/>
            <a:r>
              <a:t>Četvrti nivo</a:t>
            </a:r>
          </a:p>
          <a:p>
            <a:pPr lvl="4" rtl="0"/>
            <a:r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r-Latn-RS"/>
              <a:t>Kliknite da biste uredili stil podnaslova mastera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sr-Latn-RS"/>
              <a:t>Kliknite i uredite naslov mastera</a:t>
            </a:r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Čuvar mesta za sliku 33" descr="Prazan čuvar mesta za dodavanje slike. Kliknite na čuvar mesta i izaberite sliku koju želite da dodate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Čuvar mesta za sliku 33" descr="Prazan čuvar mesta za dodavanje slike. Kliknite na čuvar mesta i izaberite sliku koju želite da dodate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Čuvar mesta za sliku 33" descr="Prazan čuvar mesta za dodavanje slike. Kliknite na čuvar mesta i izaberite sliku koju želite da dodate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sp>
        <p:nvSpPr>
          <p:cNvPr id="126" name="Čuvar mesta za teks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8" name="Čuvar mesta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Čuvar mesta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6" name="Čuvar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r-Latn-RS"/>
              <a:t>Kliknite i uredite naslov mastera</a:t>
            </a:r>
            <a:endParaRPr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r-Latn-RS"/>
              <a:t>Kliknite i uredite naslov mastera</a:t>
            </a:r>
            <a:endParaRPr dirty="0"/>
          </a:p>
        </p:txBody>
      </p:sp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Slobodni oblik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Slobodni oblik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Slobodni oblik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Slobodni oblik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Slobodni oblik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lobodni oblik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lobodni oblik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lobodni oblik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lobodni oblik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lobodni oblik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lobodni oblik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lobodni oblik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Čuvar mesta za sliku 2" descr="Prazan čuvar mesta za dodavanje slike. Kliknite na čuvar mesta i izaberite sliku koju želite da dodate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 dirty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slike sa nat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r-Latn-RS"/>
              <a:t>Kliknite i uredite naslov mastera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Čuvar mesta za sliku 33" descr="Prazan čuvar mesta za dodavanje slike. Kliknite na čuvar mesta i izaberite sliku koju želite da dodate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sp>
        <p:nvSpPr>
          <p:cNvPr id="39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Čuvar mesta za sliku 33" descr="Prazan čuvar mesta za dodavanje slike. Kliknite na čuvar mesta i izaberite sliku koju želite da dodate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sp>
        <p:nvSpPr>
          <p:cNvPr id="40" name="Čuvar mesta za teks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8" name="Čuvar mesta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Čuvar mesta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6" name="Čuvar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a nat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Čuvar mesta za sliku 33" descr="Prazan čuvar mesta za dodavanje slike. Kliknite na čuvar mesta i izaberite sliku koju želite da dodate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sp>
        <p:nvSpPr>
          <p:cNvPr id="81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Čuvar mesta za sliku 33" descr="Prazan čuvar mesta za dodavanje slike. Kliknite na čuvar mesta i izaberite sliku koju želite da dodate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sp>
        <p:nvSpPr>
          <p:cNvPr id="82" name="Čuvar mesta za teks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Čuvar mesta za sliku 33" descr="Prazan čuvar mesta za dodavanje slike. Kliknite na čuvar mesta i izaberite sliku koju želite da dodate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sp>
        <p:nvSpPr>
          <p:cNvPr id="83" name="Čuvar mesta za teks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8" name="Čuvar mesta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Čuvar mesta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6" name="Čuvar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r-Latn-RS"/>
              <a:t>Kliknite da biste uredili stil za naslov mastera</a:t>
            </a:r>
            <a:endParaRPr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r-Latn-RS"/>
              <a:t>Uređivanje stilova za tekst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8300" y="1473200"/>
            <a:ext cx="81153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 smtClean="0">
                <a:latin typeface="Arial Black" pitchFamily="34" charset="0"/>
              </a:rPr>
              <a:t>Dobro došli na čas matematike</a:t>
            </a:r>
            <a:r>
              <a:rPr lang="sr-Latn-RS" sz="3200" dirty="0" smtClean="0"/>
              <a:t>.</a:t>
            </a:r>
          </a:p>
          <a:p>
            <a:endParaRPr lang="sr-Latn-RS" sz="3200" dirty="0" smtClean="0"/>
          </a:p>
          <a:p>
            <a:r>
              <a:rPr lang="sr-Latn-RS" sz="3200" dirty="0" smtClean="0">
                <a:latin typeface="Arial Black" pitchFamily="34" charset="0"/>
              </a:rPr>
              <a:t>Na prošlom času smo naučili da odredimo polovinu broja a danas ćemo naučiti da odredimo četvrtinu i osminu broja</a:t>
            </a:r>
            <a:r>
              <a:rPr lang="sr-Latn-RS" dirty="0" smtClean="0">
                <a:latin typeface="Arial Black" pitchFamily="34" charset="0"/>
              </a:rPr>
              <a:t>.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745603AC-36B2-4475-9A7F-D5152F716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2140"/>
            <a:ext cx="2414225" cy="3005588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xmlns="" id="{407ABBCC-232D-4F6C-96DF-71979DC8C999}"/>
              </a:ext>
            </a:extLst>
          </p:cNvPr>
          <p:cNvSpPr/>
          <p:nvPr/>
        </p:nvSpPr>
        <p:spPr bwMode="auto">
          <a:xfrm>
            <a:off x="2121512" y="379564"/>
            <a:ext cx="3352188" cy="1347636"/>
          </a:xfrm>
          <a:prstGeom prst="wedgeRoundRectCallout">
            <a:avLst>
              <a:gd name="adj1" fmla="val -42822"/>
              <a:gd name="adj2" fmla="val 7234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sz="24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Имам целу пицу.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sz="24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Поделимо је на четири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sz="24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једнака дела</a:t>
            </a:r>
            <a:r>
              <a:rPr lang="sr-Cyrl-RS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.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xmlns="" id="{122CA49E-F1C6-4CAF-AF17-67BCBF9913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03" t="34304" r="51659" b="32848"/>
          <a:stretch/>
        </p:blipFill>
        <p:spPr>
          <a:xfrm flipH="1">
            <a:off x="9459672" y="215900"/>
            <a:ext cx="2115195" cy="288565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B36E8B43-662B-4604-BEDE-E0E46F7D3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939" y="4189550"/>
            <a:ext cx="4249061" cy="1784523"/>
          </a:xfrm>
          <a:prstGeom prst="rect">
            <a:avLst/>
          </a:prstGeom>
        </p:spPr>
      </p:pic>
      <p:cxnSp>
        <p:nvCxnSpPr>
          <p:cNvPr id="12" name="Prava linija spajanja sa strelicom 11">
            <a:extLst>
              <a:ext uri="{FF2B5EF4-FFF2-40B4-BE49-F238E27FC236}">
                <a16:creationId xmlns:a16="http://schemas.microsoft.com/office/drawing/2014/main" xmlns="" id="{3E24F526-D108-48BD-88C3-4D36C415FE0A}"/>
              </a:ext>
            </a:extLst>
          </p:cNvPr>
          <p:cNvCxnSpPr>
            <a:cxnSpLocks/>
          </p:cNvCxnSpPr>
          <p:nvPr/>
        </p:nvCxnSpPr>
        <p:spPr>
          <a:xfrm>
            <a:off x="5322474" y="3642692"/>
            <a:ext cx="0" cy="284093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Prava linija spajanja sa strelicom 13">
            <a:extLst>
              <a:ext uri="{FF2B5EF4-FFF2-40B4-BE49-F238E27FC236}">
                <a16:creationId xmlns:a16="http://schemas.microsoft.com/office/drawing/2014/main" xmlns="" id="{267E0E00-834E-4D51-8BCA-E0AB4C51BC61}"/>
              </a:ext>
            </a:extLst>
          </p:cNvPr>
          <p:cNvCxnSpPr/>
          <p:nvPr/>
        </p:nvCxnSpPr>
        <p:spPr>
          <a:xfrm>
            <a:off x="3653725" y="5081811"/>
            <a:ext cx="3502449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kvir za tekst 14">
            <a:extLst>
              <a:ext uri="{FF2B5EF4-FFF2-40B4-BE49-F238E27FC236}">
                <a16:creationId xmlns:a16="http://schemas.microsoft.com/office/drawing/2014/main" xmlns="" id="{283E6A4F-2475-4B61-A113-235F4998A030}"/>
              </a:ext>
            </a:extLst>
          </p:cNvPr>
          <p:cNvSpPr txBox="1"/>
          <p:nvPr/>
        </p:nvSpPr>
        <p:spPr>
          <a:xfrm>
            <a:off x="6152264" y="5520984"/>
            <a:ext cx="1444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latin typeface="Arial Black" pitchFamily="34" charset="0"/>
                <a:cs typeface="Aharoni" pitchFamily="2" charset="-79"/>
              </a:rPr>
              <a:t>Једно цело</a:t>
            </a:r>
            <a:endParaRPr lang="sr-Latn-RS" sz="2400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E1BC7ABF-2BE8-4D95-941F-7ED6540DA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570" y="4379952"/>
            <a:ext cx="2381250" cy="1924050"/>
          </a:xfrm>
          <a:prstGeom prst="rect">
            <a:avLst/>
          </a:prstGeom>
        </p:spPr>
      </p:pic>
      <p:sp>
        <p:nvSpPr>
          <p:cNvPr id="20" name="Okvir za tekst 19">
            <a:extLst>
              <a:ext uri="{FF2B5EF4-FFF2-40B4-BE49-F238E27FC236}">
                <a16:creationId xmlns:a16="http://schemas.microsoft.com/office/drawing/2014/main" xmlns="" id="{B0EAAF41-866D-4F2E-B3C8-20E19FD6E5A5}"/>
              </a:ext>
            </a:extLst>
          </p:cNvPr>
          <p:cNvSpPr txBox="1"/>
          <p:nvPr/>
        </p:nvSpPr>
        <p:spPr>
          <a:xfrm>
            <a:off x="2589886" y="2841096"/>
            <a:ext cx="2541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Arial Black" pitchFamily="34" charset="0"/>
              </a:rPr>
              <a:t>ЈЕДНА</a:t>
            </a:r>
          </a:p>
          <a:p>
            <a:r>
              <a:rPr lang="sr-Cyrl-RS" dirty="0">
                <a:latin typeface="Arial Black" pitchFamily="34" charset="0"/>
              </a:rPr>
              <a:t>ЧЕТВРТИНА </a:t>
            </a:r>
            <a:endParaRPr lang="sr-Latn-RS" dirty="0">
              <a:latin typeface="Arial Black" pitchFamily="34" charset="0"/>
            </a:endParaRPr>
          </a:p>
        </p:txBody>
      </p:sp>
      <p:graphicFrame>
        <p:nvGraphicFramePr>
          <p:cNvPr id="22" name="Table 46">
            <a:extLst>
              <a:ext uri="{FF2B5EF4-FFF2-40B4-BE49-F238E27FC236}">
                <a16:creationId xmlns:a16="http://schemas.microsoft.com/office/drawing/2014/main" xmlns="" id="{7195E76D-3B9D-4B27-8179-1068CFD60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6615941"/>
              </p:ext>
            </p:extLst>
          </p:nvPr>
        </p:nvGraphicFramePr>
        <p:xfrm>
          <a:off x="3340100" y="3987799"/>
          <a:ext cx="334446" cy="752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4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6099">
                <a:tc>
                  <a:txBody>
                    <a:bodyPr/>
                    <a:lstStyle/>
                    <a:p>
                      <a:pPr algn="ctr"/>
                      <a:r>
                        <a:rPr lang="sr-Cyrl-R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Black" pitchFamily="34" charset="0"/>
                        </a:rPr>
                        <a:t>1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099">
                <a:tc>
                  <a:txBody>
                    <a:bodyPr/>
                    <a:lstStyle/>
                    <a:p>
                      <a:pPr algn="ctr"/>
                      <a:r>
                        <a:rPr lang="sr-Cyrl-R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Black" pitchFamily="34" charset="0"/>
                        </a:rPr>
                        <a:t>4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24" name="Prava linija spajanja sa strelicom 23">
            <a:extLst>
              <a:ext uri="{FF2B5EF4-FFF2-40B4-BE49-F238E27FC236}">
                <a16:creationId xmlns:a16="http://schemas.microsoft.com/office/drawing/2014/main" xmlns="" id="{8F4AD1C0-6A56-456A-A0F4-F8CA36A54D54}"/>
              </a:ext>
            </a:extLst>
          </p:cNvPr>
          <p:cNvCxnSpPr/>
          <p:nvPr/>
        </p:nvCxnSpPr>
        <p:spPr>
          <a:xfrm flipV="1">
            <a:off x="1766404" y="3658385"/>
            <a:ext cx="1725182" cy="746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lačić za govor: Pravougaoni zaobljenih uglova 24">
            <a:extLst>
              <a:ext uri="{FF2B5EF4-FFF2-40B4-BE49-F238E27FC236}">
                <a16:creationId xmlns:a16="http://schemas.microsoft.com/office/drawing/2014/main" xmlns="" id="{5B83F10A-9711-4B2E-A8DE-C87133E8CD14}"/>
              </a:ext>
            </a:extLst>
          </p:cNvPr>
          <p:cNvSpPr/>
          <p:nvPr/>
        </p:nvSpPr>
        <p:spPr>
          <a:xfrm>
            <a:off x="6159500" y="1690736"/>
            <a:ext cx="3352800" cy="2131964"/>
          </a:xfrm>
          <a:prstGeom prst="wedgeRoundRectCallout">
            <a:avLst>
              <a:gd name="adj1" fmla="val 69260"/>
              <a:gd name="adj2" fmla="val -83173"/>
              <a:gd name="adj3" fmla="val 16667"/>
            </a:avLst>
          </a:prstGeom>
          <a:solidFill>
            <a:srgbClr val="FDE4D1"/>
          </a:solidFill>
          <a:ln>
            <a:solidFill>
              <a:srgbClr val="368FE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charset="0"/>
                <a:cs typeface="Times New Roman" charset="0"/>
              </a:rPr>
              <a:t>Ову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charset="0"/>
                <a:cs typeface="Times New Roman" charset="0"/>
              </a:rPr>
              <a:t>пицу смо поделили  на четири једнака дела. СВАКОМ од нас по 1 ЧЕТВРТИНУ!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charset="0"/>
                <a:cs typeface="Times New Roman" charset="0"/>
              </a:rPr>
              <a:t>ЈЕДНО ЦЕЛО ИМА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charset="0"/>
                <a:cs typeface="Times New Roman" charset="0"/>
              </a:rPr>
              <a:t>ЧЕТИРИ ЧЕТВРТИНЕ! </a:t>
            </a:r>
            <a:endParaRPr lang="sr-Latn-R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9" name="Slika 2">
            <a:extLst>
              <a:ext uri="{FF2B5EF4-FFF2-40B4-BE49-F238E27FC236}">
                <a16:creationId xmlns:a16="http://schemas.microsoft.com/office/drawing/2014/main" xmlns="" id="{2E0AFC57-0CA1-4031-BE5A-DB2BF839B5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8083" y="3575388"/>
            <a:ext cx="3536417" cy="254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203633"/>
      </p:ext>
    </p:extLst>
  </p:cSld>
  <p:clrMapOvr>
    <a:masterClrMapping/>
  </p:clrMapOvr>
  <mc:AlternateContent xmlns:mc="http://schemas.openxmlformats.org/markup-compatibility/2006">
    <mc:Choice xmlns:n="http://schemas.microsoft.com/office/powerpoint/2012/main" xmlns="" Requires="n">
      <p:transition xmlns:p14="http://schemas.microsoft.com/office/powerpoint/2010/main" spd="slow" p14:dur="1250"/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20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6761BEE6-EB0A-4A16-B0D5-19AB2214C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457" y="196332"/>
            <a:ext cx="2901948" cy="3042168"/>
          </a:xfrm>
          <a:prstGeom prst="rect">
            <a:avLst/>
          </a:prstGeom>
        </p:spPr>
      </p:pic>
      <p:sp>
        <p:nvSpPr>
          <p:cNvPr id="4" name="Rounded Rectangular Callout 14">
            <a:extLst>
              <a:ext uri="{FF2B5EF4-FFF2-40B4-BE49-F238E27FC236}">
                <a16:creationId xmlns:a16="http://schemas.microsoft.com/office/drawing/2014/main" xmlns="" id="{FC796DEF-81F9-436C-B9D2-1C1D37A6BCD8}"/>
              </a:ext>
            </a:extLst>
          </p:cNvPr>
          <p:cNvSpPr/>
          <p:nvPr/>
        </p:nvSpPr>
        <p:spPr bwMode="auto">
          <a:xfrm>
            <a:off x="0" y="0"/>
            <a:ext cx="3172823" cy="2456070"/>
          </a:xfrm>
          <a:prstGeom prst="wedgeRoundRectCallout">
            <a:avLst>
              <a:gd name="adj1" fmla="val 88349"/>
              <a:gd name="adj2" fmla="val 7238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R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Сутра ми је рођендан.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R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Доћи</a:t>
            </a:r>
            <a:r>
              <a:rPr lang="sr-Latn-R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ће </a:t>
            </a:r>
            <a:r>
              <a:rPr lang="sr-Cyrl-R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седам другара.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R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Торту треба да поделим 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8</a:t>
            </a:r>
            <a:r>
              <a:rPr kumimoji="0" lang="sr-Cyrl-RS" sz="2000" b="0" i="0" u="none" strike="noStrike" cap="none" normalizeH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једнаких делова.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RS" sz="2000" baseline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Колики</a:t>
            </a:r>
            <a:r>
              <a:rPr lang="sr-Cyrl-R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део ће свако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R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добити?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9">
            <a:extLst>
              <a:ext uri="{FF2B5EF4-FFF2-40B4-BE49-F238E27FC236}">
                <a16:creationId xmlns:a16="http://schemas.microsoft.com/office/drawing/2014/main" xmlns="" id="{A49E7034-8A17-4319-BE0E-07F737D48D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1230" y="383789"/>
            <a:ext cx="2790809" cy="29309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5B087E1-1B68-4D76-B7F7-5D2FA8990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600" y="3263900"/>
            <a:ext cx="3005688" cy="3130925"/>
          </a:xfrm>
          <a:prstGeom prst="rect">
            <a:avLst/>
          </a:prstGeom>
        </p:spPr>
      </p:pic>
      <p:cxnSp>
        <p:nvCxnSpPr>
          <p:cNvPr id="10" name="Prava linija spajanja sa strelicom 9">
            <a:extLst>
              <a:ext uri="{FF2B5EF4-FFF2-40B4-BE49-F238E27FC236}">
                <a16:creationId xmlns:a16="http://schemas.microsoft.com/office/drawing/2014/main" xmlns="" id="{8560DBA8-D9CB-4E1D-B4CF-0D876DEEABFB}"/>
              </a:ext>
            </a:extLst>
          </p:cNvPr>
          <p:cNvCxnSpPr/>
          <p:nvPr/>
        </p:nvCxnSpPr>
        <p:spPr>
          <a:xfrm rot="5400000">
            <a:off x="8303075" y="2343944"/>
            <a:ext cx="2268882" cy="86643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rava linija spajanja sa strelicom 11">
            <a:extLst>
              <a:ext uri="{FF2B5EF4-FFF2-40B4-BE49-F238E27FC236}">
                <a16:creationId xmlns:a16="http://schemas.microsoft.com/office/drawing/2014/main" xmlns="" id="{74F046FE-CE4A-47A3-A778-2C5909B0F10A}"/>
              </a:ext>
            </a:extLst>
          </p:cNvPr>
          <p:cNvCxnSpPr/>
          <p:nvPr/>
        </p:nvCxnSpPr>
        <p:spPr>
          <a:xfrm>
            <a:off x="8751404" y="4627217"/>
            <a:ext cx="1459396" cy="351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kvir za tekst 12">
            <a:extLst>
              <a:ext uri="{FF2B5EF4-FFF2-40B4-BE49-F238E27FC236}">
                <a16:creationId xmlns:a16="http://schemas.microsoft.com/office/drawing/2014/main" xmlns="" id="{EA0F2AA1-AB32-46FC-A411-6092EEBBD650}"/>
              </a:ext>
            </a:extLst>
          </p:cNvPr>
          <p:cNvSpPr txBox="1"/>
          <p:nvPr/>
        </p:nvSpPr>
        <p:spPr>
          <a:xfrm>
            <a:off x="9223977" y="5063726"/>
            <a:ext cx="2541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Arial Black" pitchFamily="34" charset="0"/>
              </a:rPr>
              <a:t>ЈЕДНА</a:t>
            </a:r>
          </a:p>
          <a:p>
            <a:r>
              <a:rPr lang="sr-Cyrl-RS" dirty="0">
                <a:latin typeface="Arial Black" pitchFamily="34" charset="0"/>
              </a:rPr>
              <a:t>ОСМИНА</a:t>
            </a:r>
            <a:endParaRPr lang="sr-Latn-RS" dirty="0">
              <a:latin typeface="Arial Black" pitchFamily="34" charset="0"/>
            </a:endParaRPr>
          </a:p>
        </p:txBody>
      </p:sp>
      <p:graphicFrame>
        <p:nvGraphicFramePr>
          <p:cNvPr id="14" name="Table 46">
            <a:extLst>
              <a:ext uri="{FF2B5EF4-FFF2-40B4-BE49-F238E27FC236}">
                <a16:creationId xmlns:a16="http://schemas.microsoft.com/office/drawing/2014/main" xmlns="" id="{3A4C76BF-0EB3-40DC-92A8-E10347D58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5262259"/>
              </p:ext>
            </p:extLst>
          </p:nvPr>
        </p:nvGraphicFramePr>
        <p:xfrm>
          <a:off x="10414096" y="4568426"/>
          <a:ext cx="787304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27237">
                <a:tc>
                  <a:txBody>
                    <a:bodyPr/>
                    <a:lstStyle/>
                    <a:p>
                      <a:pPr algn="ctr"/>
                      <a:r>
                        <a:rPr lang="sr-Cyrl-RS" sz="3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Black" pitchFamily="34" charset="0"/>
                        </a:rPr>
                        <a:t>1</a:t>
                      </a:r>
                      <a:endParaRPr lang="en-US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237">
                <a:tc>
                  <a:txBody>
                    <a:bodyPr/>
                    <a:lstStyle/>
                    <a:p>
                      <a:pPr algn="ctr"/>
                      <a:r>
                        <a:rPr lang="sr-Cyrl-RS" sz="3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Black" pitchFamily="34" charset="0"/>
                        </a:rPr>
                        <a:t>8</a:t>
                      </a:r>
                      <a:endParaRPr lang="en-US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5" name="Okvir za tekst 14">
            <a:extLst>
              <a:ext uri="{FF2B5EF4-FFF2-40B4-BE49-F238E27FC236}">
                <a16:creationId xmlns:a16="http://schemas.microsoft.com/office/drawing/2014/main" xmlns="" id="{64068C5B-E5F9-4921-ACFF-9D6C35A33293}"/>
              </a:ext>
            </a:extLst>
          </p:cNvPr>
          <p:cNvSpPr txBox="1"/>
          <p:nvPr/>
        </p:nvSpPr>
        <p:spPr>
          <a:xfrm>
            <a:off x="7576450" y="287769"/>
            <a:ext cx="213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Arial Black" pitchFamily="34" charset="0"/>
              </a:rPr>
              <a:t>ЈЕДНО ЦЕЛО</a:t>
            </a:r>
            <a:endParaRPr lang="sr-Latn-RS" dirty="0">
              <a:latin typeface="Arial Black" pitchFamily="34" charset="0"/>
            </a:endParaRPr>
          </a:p>
        </p:txBody>
      </p:sp>
      <p:sp>
        <p:nvSpPr>
          <p:cNvPr id="16" name="Rounded Rectangular Callout 5">
            <a:extLst>
              <a:ext uri="{FF2B5EF4-FFF2-40B4-BE49-F238E27FC236}">
                <a16:creationId xmlns:a16="http://schemas.microsoft.com/office/drawing/2014/main" xmlns="" id="{99892E5E-538B-41D4-96B7-87CC86D989FB}"/>
              </a:ext>
            </a:extLst>
          </p:cNvPr>
          <p:cNvSpPr/>
          <p:nvPr/>
        </p:nvSpPr>
        <p:spPr bwMode="auto">
          <a:xfrm>
            <a:off x="749646" y="4025592"/>
            <a:ext cx="3225453" cy="2502208"/>
          </a:xfrm>
          <a:prstGeom prst="wedgeRoundRectCallout">
            <a:avLst>
              <a:gd name="adj1" fmla="val 73625"/>
              <a:gd name="adj2" fmla="val -10604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>
                <a:solidFill>
                  <a:schemeClr val="tx1">
                    <a:lumMod val="50000"/>
                  </a:schemeClr>
                </a:solidFill>
                <a:latin typeface="Times New Roman" charset="0"/>
                <a:cs typeface="Times New Roman" charset="0"/>
              </a:rPr>
              <a:t>ТАКО ЈЕ!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>
                <a:solidFill>
                  <a:schemeClr val="tx1">
                    <a:lumMod val="50000"/>
                  </a:schemeClr>
                </a:solidFill>
                <a:latin typeface="Times New Roman" charset="0"/>
                <a:cs typeface="Times New Roman" charset="0"/>
              </a:rPr>
              <a:t>Свако од нас ће добити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>
                <a:solidFill>
                  <a:schemeClr val="tx1">
                    <a:lumMod val="50000"/>
                  </a:schemeClr>
                </a:solidFill>
                <a:latin typeface="Times New Roman" charset="0"/>
                <a:cs typeface="Times New Roman" charset="0"/>
              </a:rPr>
              <a:t>по 1 осмину торте.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>
                <a:solidFill>
                  <a:schemeClr val="tx1">
                    <a:lumMod val="50000"/>
                  </a:schemeClr>
                </a:solidFill>
                <a:latin typeface="Times New Roman" charset="0"/>
                <a:cs typeface="Times New Roman" charset="0"/>
              </a:rPr>
              <a:t>Једно цело има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>
                <a:solidFill>
                  <a:schemeClr val="tx1">
                    <a:lumMod val="50000"/>
                  </a:schemeClr>
                </a:solidFill>
                <a:latin typeface="Times New Roman" charset="0"/>
                <a:cs typeface="Times New Roman" charset="0"/>
              </a:rPr>
              <a:t>8 осмина!</a:t>
            </a:r>
          </a:p>
        </p:txBody>
      </p:sp>
    </p:spTree>
    <p:extLst>
      <p:ext uri="{BB962C8B-B14F-4D97-AF65-F5344CB8AC3E}">
        <p14:creationId xmlns:p14="http://schemas.microsoft.com/office/powerpoint/2010/main" xmlns="" val="2368086472"/>
      </p:ext>
    </p:extLst>
  </p:cSld>
  <p:clrMapOvr>
    <a:masterClrMapping/>
  </p:clrMapOvr>
  <mc:AlternateContent xmlns:mc="http://schemas.openxmlformats.org/markup-compatibility/2006">
    <mc:Choice xmlns:n="http://schemas.microsoft.com/office/powerpoint/2012/main" xmlns="" Requires="n">
      <p:transition xmlns:p14="http://schemas.microsoft.com/office/powerpoint/2010/main" spd="slow" p14:dur="1250"/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kvir za tekst 5">
            <a:extLst>
              <a:ext uri="{FF2B5EF4-FFF2-40B4-BE49-F238E27FC236}">
                <a16:creationId xmlns:a16="http://schemas.microsoft.com/office/drawing/2014/main" xmlns="" id="{08674274-5842-4FDC-8FDF-264A130531D3}"/>
              </a:ext>
            </a:extLst>
          </p:cNvPr>
          <p:cNvSpPr txBox="1"/>
          <p:nvPr/>
        </p:nvSpPr>
        <p:spPr>
          <a:xfrm>
            <a:off x="559558" y="341194"/>
            <a:ext cx="83251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Arial Black" pitchFamily="34" charset="0"/>
              </a:rPr>
              <a:t>Napišite naslov u sveskama:</a:t>
            </a:r>
          </a:p>
          <a:p>
            <a:endParaRPr lang="sr-Latn-RS" dirty="0" smtClean="0"/>
          </a:p>
          <a:p>
            <a:r>
              <a:rPr lang="sr-Latn-RS" dirty="0" smtClean="0">
                <a:latin typeface="Arial Black" pitchFamily="34" charset="0"/>
              </a:rPr>
              <a:t>Četvrtina i osmina</a:t>
            </a:r>
          </a:p>
          <a:p>
            <a:endParaRPr lang="sr-Latn-RS" dirty="0" smtClean="0">
              <a:latin typeface="Arial Black" pitchFamily="34" charset="0"/>
            </a:endParaRPr>
          </a:p>
          <a:p>
            <a:r>
              <a:rPr lang="sr-Latn-RS" dirty="0" smtClean="0">
                <a:latin typeface="Arial Black" pitchFamily="34" charset="0"/>
              </a:rPr>
              <a:t>Nacrtajte zapišite</a:t>
            </a:r>
            <a:endParaRPr lang="sr-Latn-RS" dirty="0">
              <a:latin typeface="Arial Black" pitchFamily="34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FC2B1E2-433A-4F25-A34D-ADE49A6A8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451" y="1883235"/>
            <a:ext cx="1936750" cy="237126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4853B67C-F858-4ACA-BF6E-FBCEEB957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58" y="1841961"/>
            <a:ext cx="1876425" cy="2428875"/>
          </a:xfrm>
          <a:prstGeom prst="rect">
            <a:avLst/>
          </a:prstGeom>
        </p:spPr>
      </p:pic>
      <p:graphicFrame>
        <p:nvGraphicFramePr>
          <p:cNvPr id="11" name="Table 46">
            <a:extLst>
              <a:ext uri="{FF2B5EF4-FFF2-40B4-BE49-F238E27FC236}">
                <a16:creationId xmlns:a16="http://schemas.microsoft.com/office/drawing/2014/main" xmlns="" id="{7195E76D-3B9D-4B27-8179-1068CFD60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6615941"/>
              </p:ext>
            </p:extLst>
          </p:nvPr>
        </p:nvGraphicFramePr>
        <p:xfrm>
          <a:off x="1320800" y="4546599"/>
          <a:ext cx="334446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4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6099">
                <a:tc>
                  <a:txBody>
                    <a:bodyPr/>
                    <a:lstStyle/>
                    <a:p>
                      <a:pPr algn="ctr"/>
                      <a:r>
                        <a:rPr lang="sr-Cyrl-RS" sz="4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Black" pitchFamily="34" charset="0"/>
                        </a:rPr>
                        <a:t>1</a:t>
                      </a:r>
                      <a:endParaRPr lang="en-US" sz="4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099">
                <a:tc>
                  <a:txBody>
                    <a:bodyPr/>
                    <a:lstStyle/>
                    <a:p>
                      <a:pPr algn="ctr"/>
                      <a:r>
                        <a:rPr lang="sr-Cyrl-RS" sz="4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Black" pitchFamily="34" charset="0"/>
                        </a:rPr>
                        <a:t>4</a:t>
                      </a:r>
                      <a:endParaRPr lang="en-US" sz="4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Table 46">
            <a:extLst>
              <a:ext uri="{FF2B5EF4-FFF2-40B4-BE49-F238E27FC236}">
                <a16:creationId xmlns:a16="http://schemas.microsoft.com/office/drawing/2014/main" xmlns="" id="{3A4C76BF-0EB3-40DC-92A8-E10347D58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5262259"/>
              </p:ext>
            </p:extLst>
          </p:nvPr>
        </p:nvGraphicFramePr>
        <p:xfrm>
          <a:off x="3276696" y="4466826"/>
          <a:ext cx="787304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27237">
                <a:tc>
                  <a:txBody>
                    <a:bodyPr/>
                    <a:lstStyle/>
                    <a:p>
                      <a:pPr algn="ctr"/>
                      <a:r>
                        <a:rPr lang="sr-Cyrl-RS" sz="3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Black" pitchFamily="34" charset="0"/>
                        </a:rPr>
                        <a:t>1</a:t>
                      </a:r>
                      <a:endParaRPr lang="en-US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237">
                <a:tc>
                  <a:txBody>
                    <a:bodyPr/>
                    <a:lstStyle/>
                    <a:p>
                      <a:pPr algn="ctr"/>
                      <a:r>
                        <a:rPr lang="sr-Cyrl-RS" sz="3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Black" pitchFamily="34" charset="0"/>
                        </a:rPr>
                        <a:t>8</a:t>
                      </a:r>
                      <a:endParaRPr lang="en-US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82339067"/>
      </p:ext>
    </p:extLst>
  </p:cSld>
  <p:clrMapOvr>
    <a:masterClrMapping/>
  </p:clrMapOvr>
  <mc:AlternateContent xmlns:mc="http://schemas.openxmlformats.org/markup-compatibility/2006">
    <mc:Choice xmlns:n="http://schemas.microsoft.com/office/powerpoint/2012/main" xmlns="" Requires="n">
      <p:transition xmlns:p14="http://schemas.microsoft.com/office/powerpoint/2010/main" spd="slow" p14:dur="1250"/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4700" y="990600"/>
            <a:ext cx="6794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latin typeface="Arial Black" pitchFamily="34" charset="0"/>
              </a:rPr>
              <a:t>Jedno celo ima četiri četvrtine.</a:t>
            </a:r>
          </a:p>
          <a:p>
            <a:endParaRPr lang="sr-Latn-RS" sz="2000" dirty="0" smtClean="0">
              <a:latin typeface="Arial Black" pitchFamily="34" charset="0"/>
            </a:endParaRPr>
          </a:p>
          <a:p>
            <a:r>
              <a:rPr lang="sr-Latn-RS" sz="2000" dirty="0" smtClean="0">
                <a:latin typeface="Arial Black" pitchFamily="34" charset="0"/>
              </a:rPr>
              <a:t>Četvrtinu broja odrđujemo kada broj podelimo sa 4.</a:t>
            </a:r>
          </a:p>
          <a:p>
            <a:endParaRPr lang="sr-Latn-RS" sz="2000" dirty="0" smtClean="0">
              <a:latin typeface="Arial Black" pitchFamily="34" charset="0"/>
            </a:endParaRPr>
          </a:p>
          <a:p>
            <a:r>
              <a:rPr lang="sr-Latn-RS" sz="2000" dirty="0" smtClean="0">
                <a:latin typeface="Arial Black" pitchFamily="34" charset="0"/>
              </a:rPr>
              <a:t>Jedno celo ima osam osmina.</a:t>
            </a:r>
          </a:p>
          <a:p>
            <a:endParaRPr lang="sr-Latn-RS" sz="2000" dirty="0" smtClean="0">
              <a:latin typeface="Arial Black" pitchFamily="34" charset="0"/>
            </a:endParaRPr>
          </a:p>
          <a:p>
            <a:r>
              <a:rPr lang="sr-Latn-RS" sz="2000" dirty="0" smtClean="0">
                <a:latin typeface="Arial Black" pitchFamily="34" charset="0"/>
              </a:rPr>
              <a:t>Osminu broja određujemo kada broj podelimo sa 8.</a:t>
            </a:r>
            <a:endParaRPr lang="en-US" sz="2000" dirty="0"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76300" y="1092200"/>
            <a:ext cx="709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 smtClean="0">
                <a:latin typeface="Arial Black" pitchFamily="34" charset="0"/>
              </a:rPr>
              <a:t>Uradite zadatke u svesci.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2197100"/>
            <a:ext cx="61341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Latn-RS" dirty="0" smtClean="0">
                <a:latin typeface="Arial Black" pitchFamily="34" charset="0"/>
              </a:rPr>
              <a:t>Odredi četvrtine brojeva:</a:t>
            </a:r>
          </a:p>
          <a:p>
            <a:pPr marL="342900" indent="-342900"/>
            <a:r>
              <a:rPr lang="sr-Latn-RS" dirty="0" smtClean="0">
                <a:latin typeface="Arial Black" pitchFamily="34" charset="0"/>
              </a:rPr>
              <a:t>16</a:t>
            </a:r>
          </a:p>
          <a:p>
            <a:pPr marL="342900" indent="-342900"/>
            <a:r>
              <a:rPr lang="sr-Latn-RS" dirty="0" smtClean="0">
                <a:latin typeface="Arial Black" pitchFamily="34" charset="0"/>
              </a:rPr>
              <a:t>28</a:t>
            </a:r>
          </a:p>
          <a:p>
            <a:pPr marL="342900" indent="-342900"/>
            <a:r>
              <a:rPr lang="sr-Latn-RS" dirty="0" smtClean="0">
                <a:latin typeface="Arial Black" pitchFamily="34" charset="0"/>
              </a:rPr>
              <a:t>40</a:t>
            </a:r>
          </a:p>
          <a:p>
            <a:pPr marL="342900" indent="-342900"/>
            <a:r>
              <a:rPr lang="sr-Latn-RS" dirty="0" smtClean="0">
                <a:latin typeface="Arial Black" pitchFamily="34" charset="0"/>
              </a:rPr>
              <a:t>8</a:t>
            </a:r>
          </a:p>
          <a:p>
            <a:pPr marL="342900" indent="-342900"/>
            <a:endParaRPr lang="sr-Latn-RS" dirty="0" smtClean="0">
              <a:latin typeface="Arial Black" pitchFamily="34" charset="0"/>
            </a:endParaRPr>
          </a:p>
          <a:p>
            <a:pPr marL="342900" indent="-342900"/>
            <a:r>
              <a:rPr lang="sr-Latn-RS" dirty="0" smtClean="0">
                <a:latin typeface="Arial Black" pitchFamily="34" charset="0"/>
              </a:rPr>
              <a:t>2. Odredi osmine brojeva:</a:t>
            </a:r>
          </a:p>
          <a:p>
            <a:pPr marL="342900" indent="-342900"/>
            <a:r>
              <a:rPr lang="sr-Latn-RS" dirty="0" smtClean="0">
                <a:latin typeface="Arial Black" pitchFamily="34" charset="0"/>
              </a:rPr>
              <a:t>16</a:t>
            </a:r>
          </a:p>
          <a:p>
            <a:pPr marL="342900" indent="-342900"/>
            <a:r>
              <a:rPr lang="sr-Latn-RS" dirty="0" smtClean="0">
                <a:latin typeface="Arial Black" pitchFamily="34" charset="0"/>
              </a:rPr>
              <a:t>56</a:t>
            </a:r>
          </a:p>
          <a:p>
            <a:pPr marL="342900" indent="-342900"/>
            <a:r>
              <a:rPr lang="sr-Latn-RS" dirty="0" smtClean="0">
                <a:latin typeface="Arial Black" pitchFamily="34" charset="0"/>
              </a:rPr>
              <a:t>72</a:t>
            </a:r>
          </a:p>
          <a:p>
            <a:pPr marL="342900" indent="-342900"/>
            <a:r>
              <a:rPr lang="sr-Latn-RS" dirty="0" smtClean="0">
                <a:latin typeface="Arial Black" pitchFamily="34" charset="0"/>
              </a:rPr>
              <a:t>80</a:t>
            </a:r>
          </a:p>
          <a:p>
            <a:pPr marL="342900" indent="-342900"/>
            <a:endParaRPr lang="sr-Latn-RS" dirty="0" smtClean="0">
              <a:latin typeface="Arial Black" pitchFamily="34" charset="0"/>
            </a:endParaRPr>
          </a:p>
          <a:p>
            <a:pPr marL="342900" indent="-342900"/>
            <a:r>
              <a:rPr lang="sr-Latn-RS" dirty="0" smtClean="0">
                <a:latin typeface="Arial Black" pitchFamily="34" charset="0"/>
              </a:rPr>
              <a:t>3. Osmini broja 48 dodaj četvrtinu broja 12.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480073"/>
      </p:ext>
    </p:extLst>
  </p:cSld>
  <p:clrMapOvr>
    <a:masterClrMapping/>
  </p:clrMapOvr>
  <mc:AlternateContent xmlns:mc="http://schemas.openxmlformats.org/markup-compatibility/2006">
    <mc:Choice xmlns:n="http://schemas.microsoft.com/office/powerpoint/2012/main" xmlns="" Requires="n">
      <p:transition xmlns:p14="http://schemas.microsoft.com/office/powerpoint/2010/main" spd="slow" p14:dur="1250"/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9700" y="1219200"/>
            <a:ext cx="820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 smtClean="0">
                <a:latin typeface="Arial Black" pitchFamily="34" charset="0"/>
              </a:rPr>
              <a:t>Pogledajte lekcije na  117. i 118. strani u udžbeniku i uradite zadatke.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Ilustracija prirode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2652_TF03431377_TF03431377" id="{7806C930-8C11-4E61-AE12-A71F2622CEC2}" vid="{96669899-746D-49E1-803B-120C230D8567}"/>
    </a:ext>
  </a:extLst>
</a:theme>
</file>

<file path=ppt/theme/theme2.xml><?xml version="1.0" encoding="utf-8"?>
<a:theme xmlns:a="http://schemas.openxmlformats.org/drawingml/2006/main" name="Office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</TotalTime>
  <Words>209</Words>
  <Application>Microsoft Office PowerPoint</Application>
  <PresentationFormat>Custom</PresentationFormat>
  <Paragraphs>61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Ilustracija prirode 16x9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РАЗЛОМЦИ</dc:title>
  <dc:creator>mirdz</dc:creator>
  <cp:lastModifiedBy>User</cp:lastModifiedBy>
  <cp:revision>41</cp:revision>
  <dcterms:created xsi:type="dcterms:W3CDTF">2020-04-11T19:06:43Z</dcterms:created>
  <dcterms:modified xsi:type="dcterms:W3CDTF">2020-05-20T14:21:40Z</dcterms:modified>
</cp:coreProperties>
</file>